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notesMasterIdLst>
    <p:notesMasterId r:id="rId18"/>
  </p:notesMasterIdLst>
  <p:sldIdLst>
    <p:sldId id="256" r:id="rId2"/>
    <p:sldId id="274" r:id="rId3"/>
    <p:sldId id="275" r:id="rId4"/>
    <p:sldId id="276" r:id="rId5"/>
    <p:sldId id="277" r:id="rId6"/>
    <p:sldId id="278" r:id="rId7"/>
    <p:sldId id="266" r:id="rId8"/>
    <p:sldId id="267" r:id="rId9"/>
    <p:sldId id="269" r:id="rId10"/>
    <p:sldId id="272" r:id="rId11"/>
    <p:sldId id="271" r:id="rId12"/>
    <p:sldId id="265" r:id="rId13"/>
    <p:sldId id="270" r:id="rId14"/>
    <p:sldId id="264" r:id="rId15"/>
    <p:sldId id="268" r:id="rId16"/>
    <p:sldId id="273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2" autoAdjust="0"/>
    <p:restoredTop sz="94660" autoAdjust="0"/>
  </p:normalViewPr>
  <p:slideViewPr>
    <p:cSldViewPr>
      <p:cViewPr varScale="1">
        <p:scale>
          <a:sx n="88" d="100"/>
          <a:sy n="88" d="100"/>
        </p:scale>
        <p:origin x="107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30F69-5D11-4D72-B137-F01D0116D135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2F73A2-EE42-4917-A970-5C74B2CE39C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2885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2F73A2-EE42-4917-A970-5C74B2CE39CE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9793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2D9D2-F676-42A8-A6CB-99131CF45B01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C3F0-982D-4656-99F8-B06E377D24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2D9D2-F676-42A8-A6CB-99131CF45B01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C3F0-982D-4656-99F8-B06E377D24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2D9D2-F676-42A8-A6CB-99131CF45B01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C3F0-982D-4656-99F8-B06E377D24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2D9D2-F676-42A8-A6CB-99131CF45B01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C3F0-982D-4656-99F8-B06E377D24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2D9D2-F676-42A8-A6CB-99131CF45B01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C3F0-982D-4656-99F8-B06E377D24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2D9D2-F676-42A8-A6CB-99131CF45B01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C3F0-982D-4656-99F8-B06E377D24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2D9D2-F676-42A8-A6CB-99131CF45B01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C3F0-982D-4656-99F8-B06E377D24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2D9D2-F676-42A8-A6CB-99131CF45B01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C3F0-982D-4656-99F8-B06E377D24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2D9D2-F676-42A8-A6CB-99131CF45B01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C3F0-982D-4656-99F8-B06E377D24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2D9D2-F676-42A8-A6CB-99131CF45B01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C3F0-982D-4656-99F8-B06E377D24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2D9D2-F676-42A8-A6CB-99131CF45B01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7F7C3F0-982D-4656-99F8-B06E377D243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82D9D2-F676-42A8-A6CB-99131CF45B01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7F7C3F0-982D-4656-99F8-B06E377D2437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0000"/>
                <a:satMod val="400000"/>
              </a:schemeClr>
            </a:gs>
            <a:gs pos="21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533" y="2492896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dirty="0" smtClean="0"/>
              <a:t>Εργασίες επισκευών, συντηρήσεων και αποκατάστασης έκτακτων ζημιών που έχουν πραγματοποιηθεί στις εγκαταστάσεις του ΕΜΠ από το 2019 έως σήμερα από πόρους του ΕΛΚΕ </a:t>
            </a:r>
            <a:endParaRPr lang="el-G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444208" y="6389584"/>
            <a:ext cx="2564676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700" dirty="0" smtClean="0"/>
              <a:t>Αθήνα, Φεβρουάριος 2021</a:t>
            </a:r>
            <a:endParaRPr lang="el-GR" sz="1700" dirty="0"/>
          </a:p>
        </p:txBody>
      </p:sp>
    </p:spTree>
    <p:extLst>
      <p:ext uri="{BB962C8B-B14F-4D97-AF65-F5344CB8AC3E}">
        <p14:creationId xmlns:p14="http://schemas.microsoft.com/office/powerpoint/2010/main" val="46745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107714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rgbClr val="FF0000"/>
                </a:solidFill>
              </a:rPr>
              <a:t>Σχολή Ναυπηγών Μηχανολόγων Μηχανικών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9540" y="234888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Εργασίες επισκευής στα πυροσβεστικά συγκροτήματα του Κτιρίου Λ.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-25564" y="1727478"/>
            <a:ext cx="914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Ηλεκτρολογικές εργασίες αποκατάστασης βλαβών φωτισμού σε ύψη άνω των 4 μέτρων.</a:t>
            </a:r>
            <a:endParaRPr lang="el-GR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" y="328498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rgbClr val="FF0000"/>
                </a:solidFill>
              </a:rPr>
              <a:t>Σχολή Μηχανικών Μεταλλείων- Μεταλλουργών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9540" y="3933056"/>
            <a:ext cx="914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Ηλεκτρολογικές εργασίες αποκατάστασης βλαβών φωτισμού σε ύψη άνω των 4 μέτρων.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49027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107714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rgbClr val="FF0000"/>
                </a:solidFill>
              </a:rPr>
              <a:t>Σχολή Εφαρμοσμένων Μαθηματικών και Φυσικών Επιστημών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9459" y="1844824"/>
            <a:ext cx="9162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Κατασκευή κλειστών ερμαρίων φύλαξης αλλά και βιβλιοθηκών για την ασφαλή αποθήκευση αντιδραστηρίων  και εξαρτημάτων του εξοπλισμού  στα κτίρια Φυσικής και Μαθηματικών. 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-9459" y="3068960"/>
            <a:ext cx="914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Ηλεκτρολογικές εργασίες αποκατάστασης βλαβών φωτισμού σε ύψη άνω των 4 μέτρων.</a:t>
            </a:r>
            <a:endParaRPr lang="el-GR" b="1" dirty="0"/>
          </a:p>
        </p:txBody>
      </p:sp>
      <p:sp>
        <p:nvSpPr>
          <p:cNvPr id="7" name="TextBox 6"/>
          <p:cNvSpPr txBox="1"/>
          <p:nvPr/>
        </p:nvSpPr>
        <p:spPr>
          <a:xfrm>
            <a:off x="-9459" y="3902610"/>
            <a:ext cx="9162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Εργασίες αποκατάστασης των σπασμένων τζαμιών και ασφάλισης δύο φρακτών στους χώρους της Σχολής μεταξύ του </a:t>
            </a:r>
            <a:r>
              <a:rPr lang="el-GR" dirty="0" err="1" smtClean="0"/>
              <a:t>Αμφ</a:t>
            </a:r>
            <a:r>
              <a:rPr lang="el-GR" dirty="0" smtClean="0"/>
              <a:t>. 4 και της αίθουσας Λεονάρντο.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1" y="4941168"/>
            <a:ext cx="9162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Προμήθεια και εγκατάσταση μειωτή πιέσεως με τα εξαρτήματα του για την επισκευή του υδραυλικού δικτύου των Εργαστηρίων στο κτήριο Αντοχής Υλικών.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901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107714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rgbClr val="FF0000"/>
                </a:solidFill>
              </a:rPr>
              <a:t>Σχολή Αγρονόμων και Τοπογράφων Μηχανικών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58" y="1628800"/>
            <a:ext cx="914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Ηλεκτρολογικές εργασίες αποκατάστασης βλαβών φωτισμού σε ύψη άνω των 4 μέτρων.</a:t>
            </a:r>
            <a:endParaRPr lang="el-GR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204864"/>
            <a:ext cx="9108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Προμήθεια και εγκατάσταση συναγερμού στο κτίριο </a:t>
            </a:r>
            <a:r>
              <a:rPr lang="el-GR" dirty="0" err="1" smtClean="0"/>
              <a:t>Λαμπαδάριο</a:t>
            </a:r>
            <a:r>
              <a:rPr lang="el-GR" dirty="0" smtClean="0"/>
              <a:t> και </a:t>
            </a:r>
            <a:r>
              <a:rPr lang="el-GR" dirty="0" err="1" smtClean="0"/>
              <a:t>Βέη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-14821" y="2735344"/>
            <a:ext cx="9162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Τοποθέτηση δύο σειρών </a:t>
            </a:r>
            <a:r>
              <a:rPr lang="el-GR" dirty="0" err="1" smtClean="0"/>
              <a:t>λεπιδοσύρματος</a:t>
            </a:r>
            <a:r>
              <a:rPr lang="el-GR" dirty="0" smtClean="0"/>
              <a:t> στο κτίριο </a:t>
            </a:r>
            <a:r>
              <a:rPr lang="el-GR" dirty="0" err="1" smtClean="0"/>
              <a:t>Λαμπαδάριο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3259" y="3324147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Επισκευή οροφής από πτώση επιχρισμάτων και </a:t>
            </a:r>
            <a:r>
              <a:rPr lang="el-GR" dirty="0" err="1" smtClean="0"/>
              <a:t>επαναβαφή</a:t>
            </a:r>
            <a:r>
              <a:rPr lang="el-GR" dirty="0" smtClean="0"/>
              <a:t> στο κτίριο </a:t>
            </a:r>
            <a:r>
              <a:rPr lang="el-GR" dirty="0" err="1" smtClean="0"/>
              <a:t>Βέη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>
            <a:off x="9187" y="3851756"/>
            <a:ext cx="9149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Εξαερισμοί υγρομόνωσης στο κτίριο </a:t>
            </a:r>
            <a:r>
              <a:rPr lang="el-GR" dirty="0" err="1" smtClean="0"/>
              <a:t>Λαμπαδάριο</a:t>
            </a:r>
            <a:r>
              <a:rPr lang="el-GR" dirty="0" smtClean="0"/>
              <a:t>. </a:t>
            </a:r>
            <a:endParaRPr lang="el-GR" dirty="0"/>
          </a:p>
        </p:txBody>
      </p:sp>
      <p:sp>
        <p:nvSpPr>
          <p:cNvPr id="10" name="TextBox 9"/>
          <p:cNvSpPr txBox="1"/>
          <p:nvPr/>
        </p:nvSpPr>
        <p:spPr>
          <a:xfrm>
            <a:off x="3259" y="4438104"/>
            <a:ext cx="9155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Υδραυλικές επισκευές στο κτίριο </a:t>
            </a:r>
            <a:r>
              <a:rPr lang="el-GR" dirty="0" err="1" smtClean="0"/>
              <a:t>Λαμπαδάριο</a:t>
            </a:r>
            <a:r>
              <a:rPr lang="el-GR" dirty="0" smtClean="0"/>
              <a:t>. </a:t>
            </a:r>
            <a:endParaRPr lang="el-GR" dirty="0"/>
          </a:p>
        </p:txBody>
      </p:sp>
      <p:sp>
        <p:nvSpPr>
          <p:cNvPr id="11" name="TextBox 10"/>
          <p:cNvSpPr txBox="1"/>
          <p:nvPr/>
        </p:nvSpPr>
        <p:spPr>
          <a:xfrm>
            <a:off x="-53576" y="5085184"/>
            <a:ext cx="9162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Επιδιόρθωση υγρομόνωσης στο κτίριο </a:t>
            </a:r>
            <a:r>
              <a:rPr lang="el-GR" dirty="0" err="1" smtClean="0"/>
              <a:t>Λαμπαδάριο</a:t>
            </a:r>
            <a:r>
              <a:rPr lang="el-GR" dirty="0" smtClean="0"/>
              <a:t>. </a:t>
            </a:r>
            <a:r>
              <a:rPr lang="el-GR" dirty="0"/>
              <a:t>Α</a:t>
            </a:r>
            <a:r>
              <a:rPr lang="el-GR" dirty="0" smtClean="0"/>
              <a:t>πόφραξη 6 </a:t>
            </a:r>
            <a:r>
              <a:rPr lang="el-GR" dirty="0" err="1" smtClean="0"/>
              <a:t>υδροροών</a:t>
            </a:r>
            <a:r>
              <a:rPr lang="el-GR" dirty="0" smtClean="0"/>
              <a:t>  συνολικού μήκους 75μ. Επισκευή ταβανιού και βάψιμο στα μπάνια θηλέων ισογείου. </a:t>
            </a:r>
            <a:endParaRPr lang="el-GR" dirty="0"/>
          </a:p>
        </p:txBody>
      </p:sp>
      <p:sp>
        <p:nvSpPr>
          <p:cNvPr id="12" name="TextBox 11"/>
          <p:cNvSpPr txBox="1"/>
          <p:nvPr/>
        </p:nvSpPr>
        <p:spPr>
          <a:xfrm>
            <a:off x="1158" y="5896024"/>
            <a:ext cx="9099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Ασφάλιση ταράτσας στο </a:t>
            </a:r>
            <a:r>
              <a:rPr lang="el-GR" dirty="0" err="1" smtClean="0"/>
              <a:t>νοτιο</a:t>
            </a:r>
            <a:r>
              <a:rPr lang="el-GR" dirty="0" smtClean="0"/>
              <a:t>-δυτικό τμήμα στο κτίριο </a:t>
            </a:r>
            <a:r>
              <a:rPr lang="el-GR" dirty="0" err="1" smtClean="0"/>
              <a:t>Λαμπαδάριο</a:t>
            </a:r>
            <a:r>
              <a:rPr lang="el-GR" dirty="0" smtClean="0"/>
              <a:t>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0827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107714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rgbClr val="FF0000"/>
                </a:solidFill>
              </a:rPr>
              <a:t>Σχολή Ηλεκτρολόγων Μηχανικών και Μηχανικών Υπολογιστών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5927" y="230823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Αλλαγή υαλοπινάκων. 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-30418" y="1640468"/>
            <a:ext cx="9140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Καθαρισμός 50 μέτρα σωληνώσεων αποχετεύσεων και καθαρισμός τουαλετών.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-24574" y="3068960"/>
            <a:ext cx="9144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Αποκατάσταση λειτουργίας του κλιματισμού στο Αμφιθέατρο 1 (εγκατάσταση μίας αντλίας θερμότητας με ενσωματωμένο </a:t>
            </a:r>
            <a:r>
              <a:rPr lang="el-GR" dirty="0" err="1" smtClean="0"/>
              <a:t>υγροστάσιο</a:t>
            </a:r>
            <a:r>
              <a:rPr lang="el-GR" dirty="0" smtClean="0"/>
              <a:t>).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-33537" y="4077072"/>
            <a:ext cx="914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Υδραυλικές εργασίες στο υπόγειο γκαράζ του κτιρίου της Σχολής.  </a:t>
            </a:r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>
            <a:off x="1" y="4653136"/>
            <a:ext cx="913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Επισκευή πόρτας γραφείου (μετά από κλοπή).</a:t>
            </a:r>
            <a:endParaRPr lang="el-GR" dirty="0"/>
          </a:p>
        </p:txBody>
      </p:sp>
      <p:sp>
        <p:nvSpPr>
          <p:cNvPr id="10" name="TextBox 9"/>
          <p:cNvSpPr txBox="1"/>
          <p:nvPr/>
        </p:nvSpPr>
        <p:spPr>
          <a:xfrm>
            <a:off x="1" y="5301208"/>
            <a:ext cx="914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Ηλεκτρολογικές εργασίες αποκατάστασης βλαβών φωτισμού σε ύψη άνω των 4 μέτρων.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48400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70080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Καθαρισμός στέγης Αβέρωφ από οικοδομικά υλικά. 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-1" y="2276872"/>
            <a:ext cx="9144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Αποξήλωση και επανατοποθέτηση 16 πλακών μαρμάρου περί των </a:t>
            </a:r>
            <a:r>
              <a:rPr lang="el-GR" dirty="0" err="1" smtClean="0"/>
              <a:t>υδροροών</a:t>
            </a:r>
            <a:r>
              <a:rPr lang="el-GR" dirty="0" smtClean="0"/>
              <a:t> και διόρθωση σημείου ανύψωσης μαρμάρων. 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0" y="3120668"/>
            <a:ext cx="914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Καθαρισμός 4 υδρορροών στο Αβέρωφ από φράξιμο.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-2" y="3645024"/>
            <a:ext cx="914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Ασφάλιση θυρών Κτιρίου </a:t>
            </a:r>
            <a:r>
              <a:rPr lang="el-GR" dirty="0" err="1" smtClean="0"/>
              <a:t>Γκίνη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1" y="107714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rgbClr val="FF0000"/>
                </a:solidFill>
              </a:rPr>
              <a:t>Σχολή Αρχιτεκτόνων Μηχανικών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2" y="469378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Επιδιόρθωση υγρομόνωσης στο κτίριο τεχνικών υπηρεσιών (ταράτσα Πατησίων). </a:t>
            </a:r>
            <a:endParaRPr lang="el-GR" dirty="0"/>
          </a:p>
        </p:txBody>
      </p:sp>
      <p:sp>
        <p:nvSpPr>
          <p:cNvPr id="10" name="TextBox 9"/>
          <p:cNvSpPr txBox="1"/>
          <p:nvPr/>
        </p:nvSpPr>
        <p:spPr>
          <a:xfrm>
            <a:off x="-2" y="5235057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Συντήρηση αυτόματου συστήματος ελέγχου (BMS) κτηρίου Αβέρωφ του Συγκροτήματος Πατησίων </a:t>
            </a:r>
            <a:endParaRPr lang="el-GR" dirty="0"/>
          </a:p>
        </p:txBody>
      </p:sp>
      <p:sp>
        <p:nvSpPr>
          <p:cNvPr id="11" name="TextBox 10"/>
          <p:cNvSpPr txBox="1"/>
          <p:nvPr/>
        </p:nvSpPr>
        <p:spPr>
          <a:xfrm>
            <a:off x="-3" y="4221088"/>
            <a:ext cx="914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Σφράγισμα θυρών και ασφάλιση πίσω πόρτας Κτιρίου </a:t>
            </a:r>
            <a:r>
              <a:rPr lang="el-GR" dirty="0" err="1" smtClean="0"/>
              <a:t>Γκίνη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2607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107714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rgbClr val="FF0000"/>
                </a:solidFill>
              </a:rPr>
              <a:t>Σχολή Χημικών Μηχανικών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8080" y="16288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Συντήρηση - εκκίνηση κλιματιστικών μονάδων για την κάλυψη αναγκών ψύξης εργαστηριακών χώρων</a:t>
            </a:r>
            <a:r>
              <a:rPr lang="el-GR" b="1" dirty="0" smtClean="0"/>
              <a:t>.</a:t>
            </a:r>
            <a:endParaRPr lang="el-GR" b="1" dirty="0"/>
          </a:p>
        </p:txBody>
      </p:sp>
      <p:sp>
        <p:nvSpPr>
          <p:cNvPr id="6" name="TextBox 5"/>
          <p:cNvSpPr txBox="1"/>
          <p:nvPr/>
        </p:nvSpPr>
        <p:spPr>
          <a:xfrm>
            <a:off x="-26960" y="3058531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Αλλαγή υαλοπινάκων.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-18081" y="3731541"/>
            <a:ext cx="914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Αντικατάσταση λαμπτήρων στο Αμφιθέατρο 1. </a:t>
            </a:r>
            <a:endParaRPr lang="el-GR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" y="242088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Επισκευές σε 4 κλιμακοστάσια της Σχολής. </a:t>
            </a:r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>
            <a:off x="2" y="429309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Εργασίες στήριξη αεραγωγού και καθαίρεσης σαθρών επιχρισμάτων στο Εργαστήριο Οργανικής Χημείας.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3985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62880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/>
              <a:t>Εκτιμώμενο κόστος επισκευών – συντηρήσεων – αποκατάστασης έκτακτων ζημιών</a:t>
            </a:r>
          </a:p>
          <a:p>
            <a:pPr algn="ctr"/>
            <a:endParaRPr lang="el-GR" sz="2000" b="1" dirty="0"/>
          </a:p>
          <a:p>
            <a:pPr algn="ctr"/>
            <a:r>
              <a:rPr lang="el-GR" sz="2000" b="1" dirty="0" smtClean="0">
                <a:solidFill>
                  <a:srgbClr val="0000FF"/>
                </a:solidFill>
              </a:rPr>
              <a:t>148.987,02€</a:t>
            </a:r>
            <a:r>
              <a:rPr lang="en-US" sz="2000" b="1" dirty="0" smtClean="0">
                <a:solidFill>
                  <a:srgbClr val="0000FF"/>
                </a:solidFill>
              </a:rPr>
              <a:t> 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8080" y="3241738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/>
              <a:t>Εκτιμώμενο κόστος αγοράς αναλωσίμων και λοιπού υλικού </a:t>
            </a:r>
          </a:p>
          <a:p>
            <a:pPr algn="ctr"/>
            <a:endParaRPr lang="el-GR" sz="2000" b="1" dirty="0"/>
          </a:p>
          <a:p>
            <a:pPr algn="ctr"/>
            <a:r>
              <a:rPr lang="el-GR" sz="2000" b="1" dirty="0" smtClean="0">
                <a:solidFill>
                  <a:srgbClr val="0000FF"/>
                </a:solidFill>
              </a:rPr>
              <a:t>19.335,34€</a:t>
            </a:r>
            <a:r>
              <a:rPr lang="en-US" sz="2000" b="1" dirty="0" smtClean="0">
                <a:solidFill>
                  <a:srgbClr val="0000FF"/>
                </a:solidFill>
              </a:rPr>
              <a:t> </a:t>
            </a:r>
            <a:endParaRPr lang="en-US" sz="2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22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9269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/>
              <a:t>Απαιτούμενες ενέργειες για την υλοποίηση  δημόσιου έργου</a:t>
            </a:r>
            <a:endParaRPr lang="el-GR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0" y="119675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Εκπόνηση</a:t>
            </a:r>
            <a:r>
              <a:rPr lang="en-US" dirty="0" smtClean="0"/>
              <a:t> </a:t>
            </a:r>
            <a:r>
              <a:rPr lang="en-US" dirty="0" err="1" smtClean="0"/>
              <a:t>οριστικής</a:t>
            </a:r>
            <a:r>
              <a:rPr lang="en-US" dirty="0" smtClean="0"/>
              <a:t> </a:t>
            </a:r>
            <a:r>
              <a:rPr lang="en-US" dirty="0" err="1" smtClean="0"/>
              <a:t>μελέτης</a:t>
            </a:r>
            <a:r>
              <a:rPr lang="en-US" dirty="0" smtClean="0"/>
              <a:t>: </a:t>
            </a:r>
            <a:r>
              <a:rPr lang="el-GR" dirty="0" smtClean="0"/>
              <a:t>Σε περίπτωση ολικής ανακαίνισης καθώς ανέγερσης νέου κτηρίου, η μελέτη πρέπει να περιλαμβάνει και την προσβασιμότητα από </a:t>
            </a:r>
            <a:r>
              <a:rPr lang="el-GR" dirty="0" err="1" smtClean="0"/>
              <a:t>ΑμεΑ</a:t>
            </a:r>
            <a:r>
              <a:rPr lang="el-GR" dirty="0" smtClean="0"/>
              <a:t> και μελέτη ενεργητικής και παθητικής πυροπροστασίας η οποία κατατίθεται πρώτα στην Πυροσβεστική Υπηρεσία και διαμορφώνεται σύμφωνα με τις παρατηρήσεις της.</a:t>
            </a:r>
            <a:endParaRPr lang="en-US" dirty="0" smtClean="0"/>
          </a:p>
        </p:txBody>
      </p:sp>
      <p:sp>
        <p:nvSpPr>
          <p:cNvPr id="6" name="5 - TextBox"/>
          <p:cNvSpPr txBox="1"/>
          <p:nvPr/>
        </p:nvSpPr>
        <p:spPr>
          <a:xfrm>
            <a:off x="0" y="249289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el-GR" dirty="0" smtClean="0"/>
              <a:t>Έγκριση μελέτης από ΣΜΑΑΠ, ΣΑ, ΣΥΠΟΘΑ.</a:t>
            </a:r>
            <a:r>
              <a:rPr lang="en-US" dirty="0" smtClean="0"/>
              <a:t> </a:t>
            </a:r>
            <a:r>
              <a:rPr lang="el-GR" dirty="0" smtClean="0"/>
              <a:t>Κατά περίπτωση, ενδέχεται να απαιτούνται και οι 3 εγκρίσεις.</a:t>
            </a:r>
          </a:p>
        </p:txBody>
      </p:sp>
      <p:sp>
        <p:nvSpPr>
          <p:cNvPr id="8" name="7 - TextBox"/>
          <p:cNvSpPr txBox="1"/>
          <p:nvPr/>
        </p:nvSpPr>
        <p:spPr>
          <a:xfrm>
            <a:off x="0" y="328498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Έκδοση</a:t>
            </a:r>
            <a:r>
              <a:rPr lang="en-US" dirty="0" smtClean="0"/>
              <a:t> </a:t>
            </a:r>
            <a:r>
              <a:rPr lang="en-US" dirty="0" err="1" smtClean="0"/>
              <a:t>άδειας</a:t>
            </a:r>
            <a:r>
              <a:rPr lang="en-US" dirty="0" smtClean="0"/>
              <a:t> </a:t>
            </a:r>
            <a:r>
              <a:rPr lang="en-US" dirty="0" err="1" smtClean="0"/>
              <a:t>δόμησης</a:t>
            </a:r>
            <a:r>
              <a:rPr lang="en-US" dirty="0" smtClean="0"/>
              <a:t>. </a:t>
            </a:r>
            <a:r>
              <a:rPr lang="en-US" u="sng" dirty="0" smtClean="0"/>
              <a:t> </a:t>
            </a:r>
            <a:endParaRPr lang="el-GR" dirty="0" smtClean="0"/>
          </a:p>
        </p:txBody>
      </p:sp>
      <p:sp>
        <p:nvSpPr>
          <p:cNvPr id="9" name="8 - TextBox"/>
          <p:cNvSpPr txBox="1"/>
          <p:nvPr/>
        </p:nvSpPr>
        <p:spPr>
          <a:xfrm>
            <a:off x="0" y="386104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el-GR" dirty="0" smtClean="0"/>
              <a:t>Εκπόνηση μελέτης εφαρμογής και τευχών δημοπράτησης.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0" y="443711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el-GR" dirty="0" smtClean="0"/>
              <a:t>Έγκριση μελέτης εφαρμογής και τευχών δημοπράτησης από Τεχνικό Συμβούλιο ΕΜΠ.</a:t>
            </a:r>
          </a:p>
        </p:txBody>
      </p:sp>
      <p:sp>
        <p:nvSpPr>
          <p:cNvPr id="11" name="10 - TextBox"/>
          <p:cNvSpPr txBox="1"/>
          <p:nvPr/>
        </p:nvSpPr>
        <p:spPr>
          <a:xfrm>
            <a:off x="0" y="515719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el-GR" dirty="0" smtClean="0"/>
              <a:t>Έγκριση σκοπιμότητας, χρηματοδότησης, μελέτης εφαρμογής και τευχών δημοπράτησης από Πρυτανικό Συμβούλιο ή Σύγκλητο ΕΜΠ, κατά περίπτωση.</a:t>
            </a:r>
            <a:endParaRPr lang="en-US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0" y="602128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Σύνταξη</a:t>
            </a:r>
            <a:r>
              <a:rPr lang="en-US" dirty="0" smtClean="0"/>
              <a:t> </a:t>
            </a:r>
            <a:r>
              <a:rPr lang="en-US" dirty="0" err="1" smtClean="0"/>
              <a:t>τεχνικού</a:t>
            </a:r>
            <a:r>
              <a:rPr lang="en-US" dirty="0" smtClean="0"/>
              <a:t> </a:t>
            </a:r>
            <a:r>
              <a:rPr lang="en-US" dirty="0" err="1" smtClean="0"/>
              <a:t>δελτίου</a:t>
            </a:r>
            <a:r>
              <a:rPr lang="en-US" dirty="0" smtClean="0"/>
              <a:t>.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83671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/>
              <a:t>Απαιτούμενες ενέργειες για την υλοποίηση  δημόσιου έργου</a:t>
            </a:r>
            <a:r>
              <a:rPr lang="en-US" b="1" dirty="0" smtClean="0"/>
              <a:t> (</a:t>
            </a:r>
            <a:r>
              <a:rPr lang="el-GR" b="1" dirty="0" smtClean="0"/>
              <a:t>συνέχεια)</a:t>
            </a:r>
            <a:endParaRPr lang="el-GR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0" y="13407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el-GR" dirty="0" smtClean="0"/>
              <a:t>Διαβίβαση Τεχνικού Δελτίου στο Υπουργείο Παιδείας προς έγκριση χρηματοδότησης.</a:t>
            </a:r>
          </a:p>
        </p:txBody>
      </p:sp>
      <p:sp>
        <p:nvSpPr>
          <p:cNvPr id="13" name="12 - TextBox"/>
          <p:cNvSpPr txBox="1"/>
          <p:nvPr/>
        </p:nvSpPr>
        <p:spPr>
          <a:xfrm>
            <a:off x="0" y="191683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el-GR" dirty="0" smtClean="0"/>
              <a:t>Συγκρότηση Επιτροπής </a:t>
            </a:r>
            <a:r>
              <a:rPr lang="el-GR" dirty="0" err="1" smtClean="0"/>
              <a:t>ΜηΜεΔ</a:t>
            </a:r>
            <a:r>
              <a:rPr lang="el-GR" dirty="0" smtClean="0"/>
              <a:t> με απόφαση Πρυτανικού Συμβουλίου ή Συγκλήτου ΕΜΠ, κατά περίπτωση.</a:t>
            </a:r>
          </a:p>
        </p:txBody>
      </p:sp>
      <p:sp>
        <p:nvSpPr>
          <p:cNvPr id="14" name="13 - TextBox"/>
          <p:cNvSpPr txBox="1"/>
          <p:nvPr/>
        </p:nvSpPr>
        <p:spPr>
          <a:xfrm>
            <a:off x="0" y="263691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err="1" smtClean="0"/>
              <a:t>Δημοπράτηση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έργου</a:t>
            </a:r>
            <a:r>
              <a:rPr lang="en-US" dirty="0" smtClean="0"/>
              <a:t>.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15" name="14 - TextBox"/>
          <p:cNvSpPr txBox="1"/>
          <p:nvPr/>
        </p:nvSpPr>
        <p:spPr>
          <a:xfrm>
            <a:off x="0" y="3140968"/>
            <a:ext cx="9144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Αποφάσεις Πρυτανικού Συμβουλίου ή Συγκλήτου ΕΜΠ, κατά περίπτωση, περί έγκρισης Πρακτικών δημοπρασίας, στις διάφορες φάσεις.</a:t>
            </a:r>
            <a:endParaRPr lang="el-GR" dirty="0"/>
          </a:p>
        </p:txBody>
      </p:sp>
      <p:sp>
        <p:nvSpPr>
          <p:cNvPr id="16" name="15 - TextBox"/>
          <p:cNvSpPr txBox="1"/>
          <p:nvPr/>
        </p:nvSpPr>
        <p:spPr>
          <a:xfrm>
            <a:off x="0" y="393305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Μετά την Απόφαση Κατακύρωσης, σύνταξη Σύμβασης.</a:t>
            </a:r>
            <a:endParaRPr lang="el-GR" dirty="0"/>
          </a:p>
        </p:txBody>
      </p:sp>
      <p:sp>
        <p:nvSpPr>
          <p:cNvPr id="17" name="16 - TextBox"/>
          <p:cNvSpPr txBox="1"/>
          <p:nvPr/>
        </p:nvSpPr>
        <p:spPr>
          <a:xfrm>
            <a:off x="0" y="443711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err="1" smtClean="0"/>
              <a:t>Προσυμβατικός</a:t>
            </a:r>
            <a:r>
              <a:rPr lang="el-GR" dirty="0" smtClean="0"/>
              <a:t> έλεγχος όλης της διαδικασίας από Ελεγκτικό Συνέδριο, ανάλογα με το ύψος του προϋπολογισμού μελέτης, προς έγκριση της διαδικασίας.</a:t>
            </a:r>
            <a:endParaRPr lang="el-GR" dirty="0"/>
          </a:p>
        </p:txBody>
      </p:sp>
      <p:sp>
        <p:nvSpPr>
          <p:cNvPr id="19" name="18 - TextBox"/>
          <p:cNvSpPr txBox="1"/>
          <p:nvPr/>
        </p:nvSpPr>
        <p:spPr>
          <a:xfrm>
            <a:off x="0" y="530120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el-GR" dirty="0" smtClean="0"/>
              <a:t>Υπογραφή Σύμβασης από ΕΜΠ και Ανάδοχο.</a:t>
            </a:r>
          </a:p>
        </p:txBody>
      </p:sp>
      <p:sp>
        <p:nvSpPr>
          <p:cNvPr id="20" name="19 - TextBox"/>
          <p:cNvSpPr txBox="1"/>
          <p:nvPr/>
        </p:nvSpPr>
        <p:spPr>
          <a:xfrm>
            <a:off x="0" y="587727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el-GR" dirty="0" smtClean="0"/>
              <a:t>Υλοποίηση της σύμβασης κατά τα προβλεπόμενα από το Ν.4412/16 για τα δημόσια έργα.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83671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/>
              <a:t>Απαιτούμενες ενέργειες για την υλοποίηση δημόσιας προμήθειας/υπηρεσίας τεχνικής φύσεως  </a:t>
            </a:r>
            <a:endParaRPr lang="el-GR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0" y="16288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l-GR" dirty="0" smtClean="0"/>
              <a:t>Εκπόνηση τευχών δημοπράτησης και Τεχνικών Προδιαγραφών.</a:t>
            </a:r>
          </a:p>
        </p:txBody>
      </p:sp>
      <p:sp>
        <p:nvSpPr>
          <p:cNvPr id="18" name="17 - Βέλος προς τα κάτω"/>
          <p:cNvSpPr/>
          <p:nvPr/>
        </p:nvSpPr>
        <p:spPr>
          <a:xfrm>
            <a:off x="4211960" y="2132856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20 - TextBox"/>
          <p:cNvSpPr txBox="1"/>
          <p:nvPr/>
        </p:nvSpPr>
        <p:spPr>
          <a:xfrm>
            <a:off x="0" y="249289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l-GR" dirty="0" smtClean="0"/>
              <a:t>Σε περίπτωση προβλεπόμενης από τη νομοθεσία απαίτησης έκδοσης άδειας δόμησης, αυτή εκδίδεται πάλι μετά από έγκριση ΣΑ, ΣΥΠΟΘΑ, ΣΜΑΑΠΠ κατά περίπτωση.</a:t>
            </a:r>
          </a:p>
        </p:txBody>
      </p:sp>
      <p:sp>
        <p:nvSpPr>
          <p:cNvPr id="22" name="21 - Βέλος προς τα κάτω"/>
          <p:cNvSpPr/>
          <p:nvPr/>
        </p:nvSpPr>
        <p:spPr>
          <a:xfrm>
            <a:off x="4211960" y="3212976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22 - TextBox"/>
          <p:cNvSpPr txBox="1"/>
          <p:nvPr/>
        </p:nvSpPr>
        <p:spPr>
          <a:xfrm>
            <a:off x="0" y="357301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l-GR" dirty="0" smtClean="0"/>
              <a:t>Έγκριση σκοπιμότητας, χρηματοδότησης, τεχνικών προδιαγραφών και τευχών δημοπράτησης από Πρυτανικό Συμβούλιο ή Σύγκλητο ΕΜΠ, κατά περίπτωση. </a:t>
            </a:r>
            <a:endParaRPr lang="el-GR" dirty="0"/>
          </a:p>
        </p:txBody>
      </p:sp>
      <p:sp>
        <p:nvSpPr>
          <p:cNvPr id="24" name="23 - Βέλος προς τα κάτω"/>
          <p:cNvSpPr/>
          <p:nvPr/>
        </p:nvSpPr>
        <p:spPr>
          <a:xfrm>
            <a:off x="4211960" y="4293096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" name="24 - TextBox"/>
          <p:cNvSpPr txBox="1"/>
          <p:nvPr/>
        </p:nvSpPr>
        <p:spPr>
          <a:xfrm>
            <a:off x="0" y="458112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dirty="0" err="1" smtClean="0"/>
              <a:t>Πρωτογενές</a:t>
            </a:r>
            <a:r>
              <a:rPr lang="en-US" dirty="0" smtClean="0"/>
              <a:t> </a:t>
            </a:r>
            <a:r>
              <a:rPr lang="en-US" dirty="0" err="1" smtClean="0"/>
              <a:t>αίτημα</a:t>
            </a:r>
            <a:r>
              <a:rPr lang="en-US" dirty="0" smtClean="0"/>
              <a:t>.</a:t>
            </a:r>
            <a:endParaRPr lang="el-GR" dirty="0" smtClean="0"/>
          </a:p>
        </p:txBody>
      </p:sp>
      <p:sp>
        <p:nvSpPr>
          <p:cNvPr id="26" name="25 - Βέλος προς τα κάτω"/>
          <p:cNvSpPr/>
          <p:nvPr/>
        </p:nvSpPr>
        <p:spPr>
          <a:xfrm>
            <a:off x="4211960" y="5013176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7" name="26 - TextBox"/>
          <p:cNvSpPr txBox="1"/>
          <p:nvPr/>
        </p:nvSpPr>
        <p:spPr>
          <a:xfrm>
            <a:off x="0" y="530120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l-GR" dirty="0" smtClean="0"/>
              <a:t>Διαβίβαση στο Υπουργείο Παιδείας για έγκριση χρηματοδότησης.</a:t>
            </a:r>
          </a:p>
        </p:txBody>
      </p:sp>
      <p:sp>
        <p:nvSpPr>
          <p:cNvPr id="28" name="27 - Βέλος προς τα κάτω"/>
          <p:cNvSpPr/>
          <p:nvPr/>
        </p:nvSpPr>
        <p:spPr>
          <a:xfrm>
            <a:off x="4211960" y="5661248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" name="28 - TextBox"/>
          <p:cNvSpPr txBox="1"/>
          <p:nvPr/>
        </p:nvSpPr>
        <p:spPr>
          <a:xfrm>
            <a:off x="0" y="602128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l-GR" dirty="0" smtClean="0"/>
              <a:t>Συγκρότηση Επιτροπής Δημοπράτησης με απόφαση Πρυτανικού Συμβουλίου ή Συγκλήτου ΕΜΠ, κατά περίπτωση.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83671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/>
              <a:t>Απαιτούμενες ενέργειες για την υλοποίηση δημόσιας προμήθειας/υπηρεσίας τεχνικής φύσεως  (συνέχεια) </a:t>
            </a:r>
            <a:endParaRPr lang="el-GR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0" y="16288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l-GR" dirty="0" smtClean="0"/>
              <a:t>Δημοπράτηση.  </a:t>
            </a:r>
          </a:p>
        </p:txBody>
      </p:sp>
      <p:sp>
        <p:nvSpPr>
          <p:cNvPr id="18" name="17 - Βέλος προς τα κάτω"/>
          <p:cNvSpPr/>
          <p:nvPr/>
        </p:nvSpPr>
        <p:spPr>
          <a:xfrm>
            <a:off x="4211960" y="2132856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20 - TextBox"/>
          <p:cNvSpPr txBox="1"/>
          <p:nvPr/>
        </p:nvSpPr>
        <p:spPr>
          <a:xfrm>
            <a:off x="0" y="249289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Αποφάσεις Πρυτανικού Συμβουλίου ή Συγκλήτου ΕΜΠ, κατά περίπτωση, περί έγκρισης Πρακτικών δημοπρασίας, στις διάφορες φάσεις αυτής.</a:t>
            </a:r>
          </a:p>
        </p:txBody>
      </p:sp>
      <p:sp>
        <p:nvSpPr>
          <p:cNvPr id="22" name="21 - Βέλος προς τα κάτω"/>
          <p:cNvSpPr/>
          <p:nvPr/>
        </p:nvSpPr>
        <p:spPr>
          <a:xfrm>
            <a:off x="4211960" y="3212976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22 - TextBox"/>
          <p:cNvSpPr txBox="1"/>
          <p:nvPr/>
        </p:nvSpPr>
        <p:spPr>
          <a:xfrm>
            <a:off x="0" y="357301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l-GR" dirty="0" smtClean="0"/>
              <a:t>Μετά την Απόφαση Κατακύρωσης, σύνταξη Σύμβασης. </a:t>
            </a:r>
            <a:endParaRPr lang="el-GR" dirty="0"/>
          </a:p>
        </p:txBody>
      </p:sp>
      <p:sp>
        <p:nvSpPr>
          <p:cNvPr id="24" name="23 - Βέλος προς τα κάτω"/>
          <p:cNvSpPr/>
          <p:nvPr/>
        </p:nvSpPr>
        <p:spPr>
          <a:xfrm>
            <a:off x="4211960" y="3933056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" name="24 - TextBox"/>
          <p:cNvSpPr txBox="1"/>
          <p:nvPr/>
        </p:nvSpPr>
        <p:spPr>
          <a:xfrm>
            <a:off x="0" y="429309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l-GR" dirty="0" err="1" smtClean="0"/>
              <a:t>Προσυμβατικός</a:t>
            </a:r>
            <a:r>
              <a:rPr lang="el-GR" dirty="0" smtClean="0"/>
              <a:t> έλεγχος όλης της διαδικασίας από Ελεγκτικό Συνέδριο, ανάλογα με το ύψος του προϋπολογισμού, προς έγκριση της διαδικασίας</a:t>
            </a:r>
            <a:r>
              <a:rPr lang="en-US" dirty="0" smtClean="0"/>
              <a:t>.</a:t>
            </a:r>
            <a:endParaRPr lang="el-GR" dirty="0" smtClean="0"/>
          </a:p>
        </p:txBody>
      </p:sp>
      <p:sp>
        <p:nvSpPr>
          <p:cNvPr id="26" name="25 - Βέλος προς τα κάτω"/>
          <p:cNvSpPr/>
          <p:nvPr/>
        </p:nvSpPr>
        <p:spPr>
          <a:xfrm>
            <a:off x="4211960" y="5013176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7" name="26 - TextBox"/>
          <p:cNvSpPr txBox="1"/>
          <p:nvPr/>
        </p:nvSpPr>
        <p:spPr>
          <a:xfrm>
            <a:off x="0" y="530120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Υπογραφή Σύμβασης από ΕΜΠ και Ανάδοχο.</a:t>
            </a:r>
          </a:p>
        </p:txBody>
      </p:sp>
      <p:sp>
        <p:nvSpPr>
          <p:cNvPr id="28" name="27 - Βέλος προς τα κάτω"/>
          <p:cNvSpPr/>
          <p:nvPr/>
        </p:nvSpPr>
        <p:spPr>
          <a:xfrm>
            <a:off x="4211960" y="5661248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" name="28 - TextBox"/>
          <p:cNvSpPr txBox="1"/>
          <p:nvPr/>
        </p:nvSpPr>
        <p:spPr>
          <a:xfrm>
            <a:off x="0" y="602128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Υλοποίηση της σύμβασης κατά τα προβλεπόμενα από το Ν.4412/16 για τις προμήθειες / υπηρεσίες.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TextBox"/>
          <p:cNvSpPr txBox="1"/>
          <p:nvPr/>
        </p:nvSpPr>
        <p:spPr>
          <a:xfrm>
            <a:off x="0" y="2132856"/>
            <a:ext cx="9144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Οι </a:t>
            </a:r>
            <a:r>
              <a:rPr lang="el-GR" b="1" dirty="0" smtClean="0"/>
              <a:t>νομοθετικές διατάξεις</a:t>
            </a:r>
            <a:r>
              <a:rPr lang="el-GR" dirty="0" smtClean="0"/>
              <a:t> που πρέπει να τηρούνται στις διαδικασίες υλοποίησης  δημόσιου έργου και υλοποίησης δημόσιας προμήθειας/υπηρεσίας τεχνικής φύσεως είναι:</a:t>
            </a:r>
          </a:p>
          <a:p>
            <a:pPr algn="ctr"/>
            <a:endParaRPr lang="el-GR" dirty="0" smtClean="0"/>
          </a:p>
          <a:p>
            <a:pPr lvl="0" algn="ctr"/>
            <a:r>
              <a:rPr lang="el-GR" b="1" dirty="0" smtClean="0"/>
              <a:t>Διατάξεις Δημόσιου Λογιστικού, όπου διάταξη περί </a:t>
            </a:r>
            <a:r>
              <a:rPr lang="el-GR" b="1" dirty="0" err="1" smtClean="0"/>
              <a:t>κατάτμισης</a:t>
            </a:r>
            <a:r>
              <a:rPr lang="el-GR" b="1" dirty="0" smtClean="0"/>
              <a:t> προκαλεί ιδιαίτερη δυσχέρεια στη διαχείριση των επιθυμητών ενεργειών.</a:t>
            </a:r>
          </a:p>
          <a:p>
            <a:pPr lvl="0" algn="ctr"/>
            <a:endParaRPr lang="el-GR" dirty="0" smtClean="0"/>
          </a:p>
          <a:p>
            <a:pPr lvl="0" algn="ctr"/>
            <a:r>
              <a:rPr lang="el-GR" b="1" dirty="0" smtClean="0"/>
              <a:t>Διατάξεις ν.4412/16 περί Δημοσίων Συμβάσεων.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05273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rgbClr val="0000FF"/>
                </a:solidFill>
              </a:rPr>
              <a:t>Εγκαταστάσεις </a:t>
            </a:r>
            <a:r>
              <a:rPr lang="el-GR" b="1" dirty="0" err="1" smtClean="0">
                <a:solidFill>
                  <a:srgbClr val="0000FF"/>
                </a:solidFill>
              </a:rPr>
              <a:t>Πολυτεχνειούπολης</a:t>
            </a:r>
            <a:r>
              <a:rPr lang="el-GR" b="1" dirty="0" smtClean="0">
                <a:solidFill>
                  <a:srgbClr val="0000FF"/>
                </a:solidFill>
              </a:rPr>
              <a:t> </a:t>
            </a:r>
            <a:endParaRPr lang="el-GR" b="1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18" y="1612877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Επισκευές στο </a:t>
            </a:r>
            <a:r>
              <a:rPr lang="el-GR" b="1" dirty="0" smtClean="0"/>
              <a:t>αίθριο του ΕΜΠ</a:t>
            </a:r>
            <a:r>
              <a:rPr lang="en-US" dirty="0" smtClean="0"/>
              <a:t>:</a:t>
            </a:r>
            <a:r>
              <a:rPr lang="el-GR" dirty="0" smtClean="0"/>
              <a:t> επανατοποθέτηση των </a:t>
            </a:r>
            <a:r>
              <a:rPr lang="el-GR" dirty="0" err="1" smtClean="0"/>
              <a:t>αποξηλωθέντων</a:t>
            </a:r>
            <a:r>
              <a:rPr lang="el-GR" dirty="0" smtClean="0"/>
              <a:t> </a:t>
            </a:r>
            <a:r>
              <a:rPr lang="el-GR" dirty="0" smtClean="0"/>
              <a:t>κιγκλιδωμάτων στην κεντρική πλατεία του ΕΜΠ καθώς και  κλείσιμο των εισόδων και των εξεδρών του θεάτρου που βρίσκεται στο αίθριο στην Κεντρική πλατεία της Πολυτεχνειούπολης Ζωγράφου.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-4949" y="2965017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Αποκατάσταση βλάβης βρόγχου μέσης τάσης της </a:t>
            </a:r>
            <a:r>
              <a:rPr lang="el-GR" b="1" dirty="0" err="1" smtClean="0"/>
              <a:t>Πολυτεχνειούπολης</a:t>
            </a:r>
            <a:r>
              <a:rPr lang="el-GR" b="1" dirty="0" smtClean="0"/>
              <a:t> Ζωγράφου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8" name="Rectangle 7"/>
          <p:cNvSpPr/>
          <p:nvPr/>
        </p:nvSpPr>
        <p:spPr>
          <a:xfrm>
            <a:off x="3118" y="5013176"/>
            <a:ext cx="91408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Αποκατάσταση υαλοπινάκων στο </a:t>
            </a:r>
            <a:r>
              <a:rPr lang="el-GR" b="1" dirty="0" smtClean="0"/>
              <a:t>εστιατόριο της </a:t>
            </a:r>
            <a:r>
              <a:rPr lang="el-GR" b="1" dirty="0" err="1" smtClean="0"/>
              <a:t>Πολυτεχνειούπολης</a:t>
            </a:r>
            <a:r>
              <a:rPr lang="el-GR" b="1" dirty="0" smtClean="0"/>
              <a:t> Ζωγράφου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11" name="Rectangle 10"/>
          <p:cNvSpPr/>
          <p:nvPr/>
        </p:nvSpPr>
        <p:spPr>
          <a:xfrm>
            <a:off x="-4949" y="414908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Αποκατάσταση κρυστάλλων της κεντρικής πόρτας του </a:t>
            </a:r>
            <a:r>
              <a:rPr lang="el-GR" b="1" dirty="0" smtClean="0"/>
              <a:t>Κτιρίου Διοίκησης</a:t>
            </a:r>
            <a:r>
              <a:rPr lang="el-GR" dirty="0" smtClean="0"/>
              <a:t>. Αποξήλωση και απομάκρυνση των υπαρχόντων κρυστάλλων και </a:t>
            </a:r>
            <a:r>
              <a:rPr lang="el-GR" dirty="0"/>
              <a:t>α</a:t>
            </a:r>
            <a:r>
              <a:rPr lang="el-GR" dirty="0" smtClean="0"/>
              <a:t>ντικατάστασή τους από νέα. </a:t>
            </a:r>
            <a:endParaRPr lang="el-GR" dirty="0"/>
          </a:p>
        </p:txBody>
      </p:sp>
      <p:sp>
        <p:nvSpPr>
          <p:cNvPr id="12" name="TextBox 11"/>
          <p:cNvSpPr txBox="1"/>
          <p:nvPr/>
        </p:nvSpPr>
        <p:spPr>
          <a:xfrm>
            <a:off x="10262" y="5733256"/>
            <a:ext cx="9162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Αντικατάσταση </a:t>
            </a:r>
            <a:r>
              <a:rPr lang="el-GR" dirty="0" smtClean="0"/>
              <a:t>θυρών στη </a:t>
            </a:r>
            <a:r>
              <a:rPr lang="el-GR" b="1" dirty="0" smtClean="0"/>
              <a:t>Διεύθυνση Πληροφορικής</a:t>
            </a:r>
            <a:r>
              <a:rPr lang="en-US" b="1" dirty="0" smtClean="0"/>
              <a:t> </a:t>
            </a:r>
            <a:r>
              <a:rPr lang="el-GR" b="1" dirty="0" smtClean="0"/>
              <a:t>στο Κτίριο Διοίκησης</a:t>
            </a:r>
            <a:r>
              <a:rPr lang="en-US" dirty="0" smtClean="0"/>
              <a:t>: </a:t>
            </a:r>
            <a:r>
              <a:rPr lang="el-GR" dirty="0" smtClean="0"/>
              <a:t>Κατασκευή και τοποθέτηση δύο μεταλλικών θυρών με μεταλλικό πλαίσιο.</a:t>
            </a:r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>
            <a:off x="-4949" y="349369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Συντήρηση ανελκυστήρων των Εργαστηρίων.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0161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170080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Επισκευές σε πόρτες των γραφείων του </a:t>
            </a:r>
            <a:r>
              <a:rPr lang="el-GR" b="1" dirty="0" smtClean="0"/>
              <a:t>Κτιρίου Διοίκησης </a:t>
            </a:r>
            <a:r>
              <a:rPr lang="el-GR" dirty="0" smtClean="0"/>
              <a:t>του ΕΜΠ (αποκατάσταση εκτάκτων ζημιών). 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658811"/>
            <a:ext cx="914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Καθαρισμός 2 φρεατίων αποχέτευσης στη </a:t>
            </a:r>
            <a:r>
              <a:rPr lang="el-GR" b="1" dirty="0" smtClean="0"/>
              <a:t>πύλη </a:t>
            </a:r>
            <a:r>
              <a:rPr lang="el-GR" b="1" dirty="0" err="1" smtClean="0"/>
              <a:t>Κοκκινοπούλου</a:t>
            </a:r>
            <a:r>
              <a:rPr lang="el-GR" b="1" dirty="0" smtClean="0"/>
              <a:t> </a:t>
            </a:r>
            <a:r>
              <a:rPr lang="el-GR" dirty="0" smtClean="0"/>
              <a:t>και σωληνώσεων.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-6342" y="3284984"/>
            <a:ext cx="9140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Καθαρισμός 40 μέτρα σωληνώσεων αποχέτευσης στο υπόγειο του </a:t>
            </a:r>
            <a:r>
              <a:rPr lang="el-GR" b="1" dirty="0" smtClean="0"/>
              <a:t>κτηρίου της Βιβλιοθήκης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1" y="107714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rgbClr val="0000FF"/>
                </a:solidFill>
              </a:rPr>
              <a:t>Εγκαταστάσεις </a:t>
            </a:r>
            <a:r>
              <a:rPr lang="el-GR" b="1" dirty="0" err="1" smtClean="0">
                <a:solidFill>
                  <a:srgbClr val="0000FF"/>
                </a:solidFill>
              </a:rPr>
              <a:t>Πολυτεχνειούπολης</a:t>
            </a:r>
            <a:r>
              <a:rPr lang="el-GR" b="1" dirty="0" smtClean="0">
                <a:solidFill>
                  <a:srgbClr val="0000FF"/>
                </a:solidFill>
              </a:rPr>
              <a:t> (συνέχεια) </a:t>
            </a:r>
            <a:endParaRPr lang="el-GR" b="1" dirty="0">
              <a:solidFill>
                <a:srgbClr val="0000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342" y="407707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Αποκατάσταση κρυστάλλων της κεντρικής πόρτας του </a:t>
            </a:r>
            <a:r>
              <a:rPr lang="el-GR" b="1" dirty="0" smtClean="0"/>
              <a:t>Κτιρίου Διοίκησης</a:t>
            </a:r>
            <a:r>
              <a:rPr lang="el-GR" dirty="0" smtClean="0"/>
              <a:t>. Αποξήλωση και απομάκρυνση των υπαρχόντων κρυστάλλων. Αντικατάστασή τους από νέα κρύσταλλα</a:t>
            </a:r>
            <a:endParaRPr lang="el-GR" dirty="0"/>
          </a:p>
        </p:txBody>
      </p:sp>
      <p:sp>
        <p:nvSpPr>
          <p:cNvPr id="10" name="TextBox 9"/>
          <p:cNvSpPr txBox="1"/>
          <p:nvPr/>
        </p:nvSpPr>
        <p:spPr>
          <a:xfrm>
            <a:off x="3117" y="4878888"/>
            <a:ext cx="9162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Επιδιόρθωση/αναβάθμιση 44 μετρητών ενέργειας σε </a:t>
            </a:r>
            <a:r>
              <a:rPr lang="el-GR" b="1" dirty="0" smtClean="0"/>
              <a:t>16 κτίρια του ΕΜΠ </a:t>
            </a:r>
            <a:endParaRPr lang="el-GR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-28378" y="5499278"/>
            <a:ext cx="9162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Εργασίες επισκευής στα πυροσβεστικά συγκροτήματα στο </a:t>
            </a:r>
            <a:r>
              <a:rPr lang="el-GR" b="1" dirty="0" err="1" smtClean="0"/>
              <a:t>Θωμαί̈́δειο</a:t>
            </a:r>
            <a:r>
              <a:rPr lang="el-GR" dirty="0" smtClean="0"/>
              <a:t>. </a:t>
            </a:r>
            <a:endParaRPr lang="el-GR" b="1" dirty="0"/>
          </a:p>
        </p:txBody>
      </p:sp>
      <p:sp>
        <p:nvSpPr>
          <p:cNvPr id="9" name="TextBox 8"/>
          <p:cNvSpPr txBox="1"/>
          <p:nvPr/>
        </p:nvSpPr>
        <p:spPr>
          <a:xfrm>
            <a:off x="-18920" y="6084882"/>
            <a:ext cx="9162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Αντικατάσταση </a:t>
            </a:r>
            <a:r>
              <a:rPr lang="el-GR" dirty="0"/>
              <a:t>λαμπτήρων </a:t>
            </a:r>
            <a:r>
              <a:rPr lang="el-GR" b="1" dirty="0"/>
              <a:t>στο κτήριο </a:t>
            </a:r>
            <a:r>
              <a:rPr lang="el-GR" b="1" dirty="0" smtClean="0"/>
              <a:t>Διοίκησης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82414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107714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rgbClr val="FF0000"/>
                </a:solidFill>
              </a:rPr>
              <a:t>Σχολή Μηχανολόγων Μηχανικών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" y="177281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Συντήρηση - εκκίνηση κλιματιστικών μονάδων για την κάλυψη αναγκών ψύξης </a:t>
            </a:r>
            <a:r>
              <a:rPr lang="el-GR" smtClean="0"/>
              <a:t>εργαστηριακών </a:t>
            </a:r>
            <a:r>
              <a:rPr lang="el-GR" smtClean="0"/>
              <a:t>χώρων</a:t>
            </a:r>
            <a:r>
              <a:rPr lang="el-GR" b="1" smtClean="0"/>
              <a:t>.</a:t>
            </a:r>
            <a:endParaRPr lang="el-GR" b="1" dirty="0"/>
          </a:p>
        </p:txBody>
      </p:sp>
      <p:sp>
        <p:nvSpPr>
          <p:cNvPr id="6" name="TextBox 5"/>
          <p:cNvSpPr txBox="1"/>
          <p:nvPr/>
        </p:nvSpPr>
        <p:spPr>
          <a:xfrm>
            <a:off x="-1" y="278092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Αντικατάσταση κλειδαριών σε πόρτες του κτιρίου Ο.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-1" y="3637713"/>
            <a:ext cx="914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Ηλεκτρολογικές εργασίες αποκατάστασης βλαβών φωτισμού σε ύψη άνω των 4 μέτρων.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17785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201</TotalTime>
  <Words>1103</Words>
  <Application>Microsoft Office PowerPoint</Application>
  <PresentationFormat>Προβολή στην οθόνη (4:3)</PresentationFormat>
  <Paragraphs>104</Paragraphs>
  <Slides>16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21" baseType="lpstr">
      <vt:lpstr>Calibri</vt:lpstr>
      <vt:lpstr>Constantia</vt:lpstr>
      <vt:lpstr>Wingdings</vt:lpstr>
      <vt:lpstr>Wingdings 2</vt:lpstr>
      <vt:lpstr>Flow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</dc:creator>
  <cp:lastModifiedBy>DTY</cp:lastModifiedBy>
  <cp:revision>34</cp:revision>
  <dcterms:created xsi:type="dcterms:W3CDTF">2021-02-12T10:47:41Z</dcterms:created>
  <dcterms:modified xsi:type="dcterms:W3CDTF">2021-02-13T14:19:29Z</dcterms:modified>
</cp:coreProperties>
</file>